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486" r:id="rId5"/>
    <p:sldId id="274" r:id="rId6"/>
    <p:sldId id="481" r:id="rId7"/>
    <p:sldId id="469" r:id="rId8"/>
    <p:sldId id="436" r:id="rId9"/>
    <p:sldId id="480" r:id="rId10"/>
    <p:sldId id="485" r:id="rId11"/>
    <p:sldId id="487" r:id="rId12"/>
    <p:sldId id="488" r:id="rId13"/>
  </p:sldIdLst>
  <p:sldSz cx="9144000" cy="5143500" type="screen16x9"/>
  <p:notesSz cx="9872663"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A58"/>
    <a:srgbClr val="F8766E"/>
    <a:srgbClr val="161949"/>
    <a:srgbClr val="1C6E66"/>
    <a:srgbClr val="99CC33"/>
    <a:srgbClr val="EE7E08"/>
    <a:srgbClr val="FFFFFF"/>
    <a:srgbClr val="663300"/>
    <a:srgbClr val="4F81BD"/>
    <a:srgbClr val="006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28" autoAdjust="0"/>
    <p:restoredTop sz="94660"/>
  </p:normalViewPr>
  <p:slideViewPr>
    <p:cSldViewPr>
      <p:cViewPr varScale="1">
        <p:scale>
          <a:sx n="133" d="100"/>
          <a:sy n="133" d="100"/>
        </p:scale>
        <p:origin x="504" y="126"/>
      </p:cViewPr>
      <p:guideLst>
        <p:guide orient="horz" pos="2160"/>
        <p:guide pos="2880"/>
        <p:guide orient="horz" pos="1620"/>
      </p:guideLst>
    </p:cSldViewPr>
  </p:slideViewPr>
  <p:notesTextViewPr>
    <p:cViewPr>
      <p:scale>
        <a:sx n="100" d="100"/>
        <a:sy n="100" d="100"/>
      </p:scale>
      <p:origin x="0" y="0"/>
    </p:cViewPr>
  </p:notesTextViewPr>
  <p:sorterViewPr>
    <p:cViewPr>
      <p:scale>
        <a:sx n="100" d="100"/>
        <a:sy n="100" d="100"/>
      </p:scale>
      <p:origin x="0" y="8448"/>
    </p:cViewPr>
  </p:sorterViewPr>
  <p:notesViewPr>
    <p:cSldViewPr>
      <p:cViewPr varScale="1">
        <p:scale>
          <a:sx n="90" d="100"/>
          <a:sy n="90" d="100"/>
        </p:scale>
        <p:origin x="-1795" y="-77"/>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8154" cy="339884"/>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5592226" y="0"/>
            <a:ext cx="4278154" cy="339884"/>
          </a:xfrm>
          <a:prstGeom prst="rect">
            <a:avLst/>
          </a:prstGeom>
        </p:spPr>
        <p:txBody>
          <a:bodyPr vert="horz" lIns="91440" tIns="45720" rIns="91440" bIns="45720" rtlCol="0"/>
          <a:lstStyle>
            <a:lvl1pPr algn="r">
              <a:defRPr sz="1200"/>
            </a:lvl1pPr>
          </a:lstStyle>
          <a:p>
            <a:fld id="{2EF70203-F866-4066-BCF9-64E6B2240981}" type="datetimeFigureOut">
              <a:rPr lang="es-ES" smtClean="0"/>
              <a:pPr/>
              <a:t>16/10/2025</a:t>
            </a:fld>
            <a:endParaRPr lang="es-ES" dirty="0"/>
          </a:p>
        </p:txBody>
      </p:sp>
      <p:sp>
        <p:nvSpPr>
          <p:cNvPr id="4" name="3 Marcador de pie de página"/>
          <p:cNvSpPr>
            <a:spLocks noGrp="1"/>
          </p:cNvSpPr>
          <p:nvPr>
            <p:ph type="ftr" sz="quarter" idx="2"/>
          </p:nvPr>
        </p:nvSpPr>
        <p:spPr>
          <a:xfrm>
            <a:off x="1" y="6456611"/>
            <a:ext cx="4278154" cy="339884"/>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5592226" y="6456611"/>
            <a:ext cx="4278154" cy="339884"/>
          </a:xfrm>
          <a:prstGeom prst="rect">
            <a:avLst/>
          </a:prstGeom>
        </p:spPr>
        <p:txBody>
          <a:bodyPr vert="horz" lIns="91440" tIns="45720" rIns="91440" bIns="45720" rtlCol="0" anchor="b"/>
          <a:lstStyle>
            <a:lvl1pPr algn="r">
              <a:defRPr sz="1200"/>
            </a:lvl1pPr>
          </a:lstStyle>
          <a:p>
            <a:fld id="{BEFE919E-EC4C-4330-BE72-49FDEEBFB98D}" type="slidenum">
              <a:rPr lang="es-ES" smtClean="0"/>
              <a:pPr/>
              <a:t>‹nº›</a:t>
            </a:fld>
            <a:endParaRPr lang="es-ES" dirty="0"/>
          </a:p>
        </p:txBody>
      </p:sp>
    </p:spTree>
    <p:extLst>
      <p:ext uri="{BB962C8B-B14F-4D97-AF65-F5344CB8AC3E}">
        <p14:creationId xmlns:p14="http://schemas.microsoft.com/office/powerpoint/2010/main" val="276389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4279230" cy="340265"/>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5591129" y="1"/>
            <a:ext cx="4279230" cy="340265"/>
          </a:xfrm>
          <a:prstGeom prst="rect">
            <a:avLst/>
          </a:prstGeom>
        </p:spPr>
        <p:txBody>
          <a:bodyPr vert="horz" lIns="91440" tIns="45720" rIns="91440" bIns="45720" rtlCol="0"/>
          <a:lstStyle>
            <a:lvl1pPr algn="r">
              <a:defRPr sz="1200"/>
            </a:lvl1pPr>
          </a:lstStyle>
          <a:p>
            <a:fld id="{0DD1AA48-4AE4-499C-B9B3-E0F5BA8193D0}" type="datetimeFigureOut">
              <a:rPr lang="es-ES" smtClean="0"/>
              <a:pPr/>
              <a:t>16/10/2025</a:t>
            </a:fld>
            <a:endParaRPr lang="es-ES" dirty="0"/>
          </a:p>
        </p:txBody>
      </p:sp>
      <p:sp>
        <p:nvSpPr>
          <p:cNvPr id="4" name="3 Marcador de imagen de diapositiva"/>
          <p:cNvSpPr>
            <a:spLocks noGrp="1" noRot="1" noChangeAspect="1"/>
          </p:cNvSpPr>
          <p:nvPr>
            <p:ph type="sldImg" idx="2"/>
          </p:nvPr>
        </p:nvSpPr>
        <p:spPr>
          <a:xfrm>
            <a:off x="2670175" y="509588"/>
            <a:ext cx="4532313" cy="25495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986806" y="3228706"/>
            <a:ext cx="7899053" cy="30591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456324"/>
            <a:ext cx="4279230" cy="340264"/>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5591129" y="6456324"/>
            <a:ext cx="4279230" cy="340264"/>
          </a:xfrm>
          <a:prstGeom prst="rect">
            <a:avLst/>
          </a:prstGeom>
        </p:spPr>
        <p:txBody>
          <a:bodyPr vert="horz" lIns="91440" tIns="45720" rIns="91440" bIns="45720" rtlCol="0" anchor="b"/>
          <a:lstStyle>
            <a:lvl1pPr algn="r">
              <a:defRPr sz="1200"/>
            </a:lvl1pPr>
          </a:lstStyle>
          <a:p>
            <a:fld id="{AE3F313B-E7EE-4337-8D01-E4C1AA17BC55}" type="slidenum">
              <a:rPr lang="es-ES" smtClean="0"/>
              <a:pPr/>
              <a:t>‹nº›</a:t>
            </a:fld>
            <a:endParaRPr lang="es-ES" dirty="0"/>
          </a:p>
        </p:txBody>
      </p:sp>
    </p:spTree>
    <p:extLst>
      <p:ext uri="{BB962C8B-B14F-4D97-AF65-F5344CB8AC3E}">
        <p14:creationId xmlns:p14="http://schemas.microsoft.com/office/powerpoint/2010/main" val="48722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9588"/>
            <a:ext cx="4532313"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F313B-E7EE-4337-8D01-E4C1AA17BC55}"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57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70175" y="509588"/>
            <a:ext cx="4532313" cy="254952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E3F313B-E7EE-4337-8D01-E4C1AA17BC55}" type="slidenum">
              <a:rPr lang="es-ES" smtClean="0"/>
              <a:pPr/>
              <a:t>7</a:t>
            </a:fld>
            <a:endParaRPr lang="es-ES" dirty="0"/>
          </a:p>
        </p:txBody>
      </p:sp>
    </p:spTree>
    <p:extLst>
      <p:ext uri="{BB962C8B-B14F-4D97-AF65-F5344CB8AC3E}">
        <p14:creationId xmlns:p14="http://schemas.microsoft.com/office/powerpoint/2010/main" val="160187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apa">
    <p:spTree>
      <p:nvGrpSpPr>
        <p:cNvPr id="1" name=""/>
        <p:cNvGrpSpPr/>
        <p:nvPr/>
      </p:nvGrpSpPr>
      <p:grpSpPr>
        <a:xfrm>
          <a:off x="0" y="0"/>
          <a:ext cx="0" cy="0"/>
          <a:chOff x="0" y="0"/>
          <a:chExt cx="0" cy="0"/>
        </a:xfrm>
      </p:grpSpPr>
      <p:pic>
        <p:nvPicPr>
          <p:cNvPr id="8" name="Imagem 7" descr="Uma imagem com texto, Tipo de letra, captura de ecrã, design&#10;&#10;Os conteúdos gerados por IA podem estar incorretos.">
            <a:extLst>
              <a:ext uri="{FF2B5EF4-FFF2-40B4-BE49-F238E27FC236}">
                <a16:creationId xmlns:a16="http://schemas.microsoft.com/office/drawing/2014/main" id="{105DC2B0-6078-02BC-ACD3-C839A4CBB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p:spTree>
      <p:nvGrpSpPr>
        <p:cNvPr id="1" name=""/>
        <p:cNvGrpSpPr/>
        <p:nvPr/>
      </p:nvGrpSpPr>
      <p:grpSpPr>
        <a:xfrm>
          <a:off x="0" y="0"/>
          <a:ext cx="0" cy="0"/>
          <a:chOff x="0" y="0"/>
          <a:chExt cx="0" cy="0"/>
        </a:xfrm>
      </p:grpSpPr>
      <p:pic>
        <p:nvPicPr>
          <p:cNvPr id="3" name="Imagem 2" descr="Uma imagem com texto, Tipo de letra, logótipo, captura de ecrã&#10;&#10;Os conteúdos gerados por IA podem estar incorretos.">
            <a:extLst>
              <a:ext uri="{FF2B5EF4-FFF2-40B4-BE49-F238E27FC236}">
                <a16:creationId xmlns:a16="http://schemas.microsoft.com/office/drawing/2014/main" id="{41E3CFB6-2E58-BC13-47DB-348B983360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40" y="0"/>
            <a:ext cx="3667352" cy="4659982"/>
          </a:xfrm>
          <a:prstGeom prst="rect">
            <a:avLst/>
          </a:prstGeom>
        </p:spPr>
      </p:pic>
    </p:spTree>
    <p:extLst>
      <p:ext uri="{BB962C8B-B14F-4D97-AF65-F5344CB8AC3E}">
        <p14:creationId xmlns:p14="http://schemas.microsoft.com/office/powerpoint/2010/main" val="340881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iolo">
    <p:spTree>
      <p:nvGrpSpPr>
        <p:cNvPr id="1" name=""/>
        <p:cNvGrpSpPr/>
        <p:nvPr/>
      </p:nvGrpSpPr>
      <p:grpSpPr>
        <a:xfrm>
          <a:off x="0" y="0"/>
          <a:ext cx="0" cy="0"/>
          <a:chOff x="0" y="0"/>
          <a:chExt cx="0" cy="0"/>
        </a:xfrm>
      </p:grpSpPr>
      <p:pic>
        <p:nvPicPr>
          <p:cNvPr id="4" name="Imagem 3" descr="Uma imagem com texto, captura de ecrã, Tipo de letra, arte&#10;&#10;Os conteúdos gerados por IA podem estar incorretos.">
            <a:extLst>
              <a:ext uri="{FF2B5EF4-FFF2-40B4-BE49-F238E27FC236}">
                <a16:creationId xmlns:a16="http://schemas.microsoft.com/office/drawing/2014/main" id="{95DA72FC-8069-34E8-F6CA-4D4FB7E09A1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7748" t="56826" r="8322" b="-737"/>
          <a:stretch>
            <a:fillRect/>
          </a:stretch>
        </p:blipFill>
        <p:spPr>
          <a:xfrm>
            <a:off x="6804248" y="-20538"/>
            <a:ext cx="2339752" cy="1224136"/>
          </a:xfrm>
          <a:prstGeom prst="rect">
            <a:avLst/>
          </a:prstGeom>
        </p:spPr>
      </p:pic>
      <p:sp>
        <p:nvSpPr>
          <p:cNvPr id="6" name="Retângulo 5">
            <a:extLst>
              <a:ext uri="{FF2B5EF4-FFF2-40B4-BE49-F238E27FC236}">
                <a16:creationId xmlns:a16="http://schemas.microsoft.com/office/drawing/2014/main" id="{42696E59-D7C3-B9CD-DBA4-3DDE8631D137}"/>
              </a:ext>
            </a:extLst>
          </p:cNvPr>
          <p:cNvSpPr/>
          <p:nvPr userDrawn="1"/>
        </p:nvSpPr>
        <p:spPr>
          <a:xfrm>
            <a:off x="0" y="5092030"/>
            <a:ext cx="9144000" cy="51470"/>
          </a:xfrm>
          <a:prstGeom prst="rect">
            <a:avLst/>
          </a:prstGeom>
          <a:solidFill>
            <a:srgbClr val="F87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 Tipo de letra, símbolo, Gráficos&#10;&#10;Os conteúdos gerados por IA podem estar incorretos.">
            <a:extLst>
              <a:ext uri="{FF2B5EF4-FFF2-40B4-BE49-F238E27FC236}">
                <a16:creationId xmlns:a16="http://schemas.microsoft.com/office/drawing/2014/main" id="{61C97BA4-DE04-7A8F-7550-67D2E81378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123478"/>
            <a:ext cx="626497" cy="728825"/>
          </a:xfrm>
          <a:prstGeom prst="rect">
            <a:avLst/>
          </a:prstGeom>
        </p:spPr>
      </p:pic>
      <p:sp>
        <p:nvSpPr>
          <p:cNvPr id="3" name="CaixaDeTexto 2">
            <a:extLst>
              <a:ext uri="{FF2B5EF4-FFF2-40B4-BE49-F238E27FC236}">
                <a16:creationId xmlns:a16="http://schemas.microsoft.com/office/drawing/2014/main" id="{40413A9A-B7C8-41AC-6B76-357F2036EA81}"/>
              </a:ext>
            </a:extLst>
          </p:cNvPr>
          <p:cNvSpPr txBox="1"/>
          <p:nvPr userDrawn="1"/>
        </p:nvSpPr>
        <p:spPr>
          <a:xfrm>
            <a:off x="2771800" y="4892745"/>
            <a:ext cx="6318448" cy="199285"/>
          </a:xfrm>
          <a:prstGeom prst="rect">
            <a:avLst/>
          </a:prstGeom>
          <a:noFill/>
        </p:spPr>
        <p:txBody>
          <a:bodyPr wrap="square">
            <a:spAutoFit/>
          </a:bodyPr>
          <a:lstStyle/>
          <a:p>
            <a:pPr algn="r">
              <a:lnSpc>
                <a:spcPct val="107000"/>
              </a:lnSpc>
              <a:spcAft>
                <a:spcPts val="800"/>
              </a:spcAft>
              <a:buNone/>
            </a:pPr>
            <a:r>
              <a:rPr lang="en-US" sz="700" i="1" kern="100" dirty="0">
                <a:solidFill>
                  <a:schemeClr val="tx1">
                    <a:lumMod val="50000"/>
                    <a:lumOff val="50000"/>
                  </a:schemeClr>
                </a:solidFill>
                <a:effectLst/>
                <a:latin typeface="Arial" panose="020B0604020202020204" pitchFamily="34" charset="0"/>
                <a:ea typeface="Aptos" panose="020B0004020202020204" pitchFamily="34" charset="0"/>
                <a:cs typeface="Arial" panose="020B0604020202020204" pitchFamily="34" charset="0"/>
              </a:rPr>
              <a:t>Confidential – For B2B MOULDS 2025 participants only. Not for redistribution or commercial use.</a:t>
            </a:r>
            <a:endParaRPr lang="pt-PT" sz="700" kern="100" dirty="0">
              <a:solidFill>
                <a:schemeClr val="tx1">
                  <a:lumMod val="50000"/>
                  <a:lumOff val="50000"/>
                </a:schemeClr>
              </a:solidFill>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34710DC1-2301-7334-F599-B3FD231D29D9}"/>
              </a:ext>
            </a:extLst>
          </p:cNvPr>
          <p:cNvGrpSpPr/>
          <p:nvPr userDrawn="1"/>
        </p:nvGrpSpPr>
        <p:grpSpPr>
          <a:xfrm>
            <a:off x="0" y="0"/>
            <a:ext cx="9144000" cy="5143500"/>
            <a:chOff x="0" y="0"/>
            <a:chExt cx="9144000" cy="5143500"/>
          </a:xfrm>
        </p:grpSpPr>
        <p:pic>
          <p:nvPicPr>
            <p:cNvPr id="8" name="Imagem 7" descr="Uma imagem com texto, Tipo de letra, captura de ecrã, design&#10;&#10;Os conteúdos gerados por IA podem estar incorretos.">
              <a:extLst>
                <a:ext uri="{FF2B5EF4-FFF2-40B4-BE49-F238E27FC236}">
                  <a16:creationId xmlns:a16="http://schemas.microsoft.com/office/drawing/2014/main" id="{105DC2B0-6078-02BC-ACD3-C839A4CBB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tângulo 1">
              <a:extLst>
                <a:ext uri="{FF2B5EF4-FFF2-40B4-BE49-F238E27FC236}">
                  <a16:creationId xmlns:a16="http://schemas.microsoft.com/office/drawing/2014/main" id="{D1280FB7-46E2-3CFF-FC4A-A36FC2E277B0}"/>
                </a:ext>
              </a:extLst>
            </p:cNvPr>
            <p:cNvSpPr/>
            <p:nvPr userDrawn="1"/>
          </p:nvSpPr>
          <p:spPr>
            <a:xfrm>
              <a:off x="323528" y="411510"/>
              <a:ext cx="3960440" cy="4392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9" name="Imagem 8" descr="Uma imagem com texto, Tipo de letra, símbolo, Gráficos&#10;&#10;Os conteúdos gerados por IA podem estar incorretos.">
            <a:extLst>
              <a:ext uri="{FF2B5EF4-FFF2-40B4-BE49-F238E27FC236}">
                <a16:creationId xmlns:a16="http://schemas.microsoft.com/office/drawing/2014/main" id="{2B886124-25C2-D5CA-2C97-125AD0AF5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3688" y="439153"/>
            <a:ext cx="1272427" cy="1480256"/>
          </a:xfrm>
          <a:prstGeom prst="rect">
            <a:avLst/>
          </a:prstGeom>
        </p:spPr>
      </p:pic>
      <p:sp>
        <p:nvSpPr>
          <p:cNvPr id="6" name="TextBox 3">
            <a:extLst>
              <a:ext uri="{FF2B5EF4-FFF2-40B4-BE49-F238E27FC236}">
                <a16:creationId xmlns:a16="http://schemas.microsoft.com/office/drawing/2014/main" id="{F824238A-AF76-8AB4-EE1D-600904ECE536}"/>
              </a:ext>
            </a:extLst>
          </p:cNvPr>
          <p:cNvSpPr txBox="1"/>
          <p:nvPr userDrawn="1"/>
        </p:nvSpPr>
        <p:spPr>
          <a:xfrm>
            <a:off x="611560" y="2357482"/>
            <a:ext cx="3744416" cy="1815882"/>
          </a:xfrm>
          <a:prstGeom prst="rect">
            <a:avLst/>
          </a:prstGeom>
          <a:noFill/>
        </p:spPr>
        <p:txBody>
          <a:bodyPr wrap="square" lIns="0" rtlCol="0">
            <a:spAutoFit/>
          </a:bodyPr>
          <a:lstStyle/>
          <a:p>
            <a:pPr algn="just"/>
            <a:r>
              <a:rPr lang="en-US" sz="800" b="1" dirty="0">
                <a:solidFill>
                  <a:schemeClr val="tx1">
                    <a:lumMod val="50000"/>
                    <a:lumOff val="50000"/>
                  </a:schemeClr>
                </a:solidFill>
                <a:latin typeface="Arial" panose="020B0604020202020204" pitchFamily="34" charset="0"/>
                <a:cs typeface="Arial" panose="020B0604020202020204" pitchFamily="34" charset="0"/>
              </a:rPr>
              <a:t>Confidentiality Notice</a:t>
            </a:r>
          </a:p>
          <a:p>
            <a:pPr algn="just"/>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just"/>
            <a:r>
              <a:rPr lang="en-US" sz="800" dirty="0">
                <a:solidFill>
                  <a:schemeClr val="tx1">
                    <a:lumMod val="50000"/>
                    <a:lumOff val="50000"/>
                  </a:schemeClr>
                </a:solidFill>
                <a:latin typeface="Arial" panose="020B0604020202020204" pitchFamily="34" charset="0"/>
                <a:cs typeface="Arial" panose="020B0604020202020204" pitchFamily="34" charset="0"/>
              </a:rPr>
              <a:t>This presentation has been prepared solely for the purpose of sharing project ideas within the framework of the B2B MOULDS 2025.</a:t>
            </a:r>
          </a:p>
          <a:p>
            <a:pPr algn="just"/>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just"/>
            <a:r>
              <a:rPr lang="en-US" sz="800" dirty="0">
                <a:solidFill>
                  <a:schemeClr val="tx1">
                    <a:lumMod val="50000"/>
                    <a:lumOff val="50000"/>
                  </a:schemeClr>
                </a:solidFill>
                <a:latin typeface="Arial" panose="020B0604020202020204" pitchFamily="34" charset="0"/>
                <a:cs typeface="Arial" panose="020B0604020202020204" pitchFamily="34" charset="0"/>
              </a:rPr>
              <a:t>The information contained herein is confidential and intended only for registered participants of the event. It may not be copied, distributed, or used, in whole or in part, for any other purpose without the prior written consent of the project owner.</a:t>
            </a:r>
          </a:p>
          <a:p>
            <a:pPr algn="just"/>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just"/>
            <a:r>
              <a:rPr lang="en-US" sz="800" dirty="0">
                <a:solidFill>
                  <a:schemeClr val="tx1">
                    <a:lumMod val="50000"/>
                    <a:lumOff val="50000"/>
                  </a:schemeClr>
                </a:solidFill>
                <a:latin typeface="Arial" panose="020B0604020202020204" pitchFamily="34" charset="0"/>
                <a:cs typeface="Arial" panose="020B0604020202020204" pitchFamily="34" charset="0"/>
              </a:rPr>
              <a:t>By accessing this document on the event website, participants agree to use the information exclusively for networking and partnership exploration related to the event.</a:t>
            </a:r>
          </a:p>
          <a:p>
            <a:pPr algn="just"/>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just"/>
            <a:r>
              <a:rPr lang="en-US" sz="600" dirty="0">
                <a:solidFill>
                  <a:schemeClr val="tx1">
                    <a:lumMod val="50000"/>
                    <a:lumOff val="50000"/>
                  </a:schemeClr>
                </a:solidFill>
                <a:latin typeface="Arial" panose="020B0604020202020204" pitchFamily="34" charset="0"/>
                <a:cs typeface="Arial" panose="020B0604020202020204" pitchFamily="34" charset="0"/>
              </a:rPr>
              <a:t>© 2025 CENTIMFE. All rights reserved.</a:t>
            </a:r>
          </a:p>
        </p:txBody>
      </p:sp>
    </p:spTree>
    <p:extLst>
      <p:ext uri="{BB962C8B-B14F-4D97-AF65-F5344CB8AC3E}">
        <p14:creationId xmlns:p14="http://schemas.microsoft.com/office/powerpoint/2010/main" val="186965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Fim">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A19D0D83-FD9D-6921-6889-21E7835404E8}"/>
              </a:ext>
            </a:extLst>
          </p:cNvPr>
          <p:cNvGrpSpPr/>
          <p:nvPr userDrawn="1"/>
        </p:nvGrpSpPr>
        <p:grpSpPr>
          <a:xfrm>
            <a:off x="0" y="0"/>
            <a:ext cx="9144000" cy="5143500"/>
            <a:chOff x="0" y="0"/>
            <a:chExt cx="9144000" cy="5143500"/>
          </a:xfrm>
        </p:grpSpPr>
        <p:pic>
          <p:nvPicPr>
            <p:cNvPr id="8" name="Imagem 7" descr="Uma imagem com texto, Tipo de letra, captura de ecrã, design&#10;&#10;Os conteúdos gerados por IA podem estar incorretos.">
              <a:extLst>
                <a:ext uri="{FF2B5EF4-FFF2-40B4-BE49-F238E27FC236}">
                  <a16:creationId xmlns:a16="http://schemas.microsoft.com/office/drawing/2014/main" id="{105DC2B0-6078-02BC-ACD3-C839A4CBBF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tângulo 1">
              <a:extLst>
                <a:ext uri="{FF2B5EF4-FFF2-40B4-BE49-F238E27FC236}">
                  <a16:creationId xmlns:a16="http://schemas.microsoft.com/office/drawing/2014/main" id="{D1280FB7-46E2-3CFF-FC4A-A36FC2E277B0}"/>
                </a:ext>
              </a:extLst>
            </p:cNvPr>
            <p:cNvSpPr/>
            <p:nvPr userDrawn="1"/>
          </p:nvSpPr>
          <p:spPr>
            <a:xfrm>
              <a:off x="323528" y="1635646"/>
              <a:ext cx="3960440" cy="208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9" name="Imagem 8" descr="Uma imagem com texto, Tipo de letra, símbolo, Gráficos&#10;&#10;Os conteúdos gerados por IA podem estar incorretos.">
            <a:extLst>
              <a:ext uri="{FF2B5EF4-FFF2-40B4-BE49-F238E27FC236}">
                <a16:creationId xmlns:a16="http://schemas.microsoft.com/office/drawing/2014/main" id="{2B886124-25C2-D5CA-2C97-125AD0AF5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3688" y="1635646"/>
            <a:ext cx="1272427" cy="1480256"/>
          </a:xfrm>
          <a:prstGeom prst="rect">
            <a:avLst/>
          </a:prstGeom>
        </p:spPr>
      </p:pic>
      <p:grpSp>
        <p:nvGrpSpPr>
          <p:cNvPr id="4" name="Agrupar 3">
            <a:extLst>
              <a:ext uri="{FF2B5EF4-FFF2-40B4-BE49-F238E27FC236}">
                <a16:creationId xmlns:a16="http://schemas.microsoft.com/office/drawing/2014/main" id="{4AFE2BEB-3923-2346-7903-1AC11AA2AD80}"/>
              </a:ext>
            </a:extLst>
          </p:cNvPr>
          <p:cNvGrpSpPr/>
          <p:nvPr userDrawn="1"/>
        </p:nvGrpSpPr>
        <p:grpSpPr>
          <a:xfrm>
            <a:off x="1331640" y="3300774"/>
            <a:ext cx="2317876" cy="349093"/>
            <a:chOff x="1331640" y="3300774"/>
            <a:chExt cx="2317876" cy="349093"/>
          </a:xfrm>
        </p:grpSpPr>
        <p:sp>
          <p:nvSpPr>
            <p:cNvPr id="3" name="Retângulo: Cantos Arredondados 2">
              <a:extLst>
                <a:ext uri="{FF2B5EF4-FFF2-40B4-BE49-F238E27FC236}">
                  <a16:creationId xmlns:a16="http://schemas.microsoft.com/office/drawing/2014/main" id="{E94B91FC-F5CA-3301-24E7-C1434ED72ADB}"/>
                </a:ext>
              </a:extLst>
            </p:cNvPr>
            <p:cNvSpPr/>
            <p:nvPr userDrawn="1"/>
          </p:nvSpPr>
          <p:spPr>
            <a:xfrm>
              <a:off x="1331640" y="3311313"/>
              <a:ext cx="2232248" cy="338554"/>
            </a:xfrm>
            <a:prstGeom prst="roundRect">
              <a:avLst/>
            </a:prstGeom>
            <a:solidFill>
              <a:srgbClr val="F4B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Box 3">
              <a:extLst>
                <a:ext uri="{FF2B5EF4-FFF2-40B4-BE49-F238E27FC236}">
                  <a16:creationId xmlns:a16="http://schemas.microsoft.com/office/drawing/2014/main" id="{876B4272-A87D-215D-4AF0-FDE7DD9B305D}"/>
                </a:ext>
              </a:extLst>
            </p:cNvPr>
            <p:cNvSpPr txBox="1"/>
            <p:nvPr userDrawn="1"/>
          </p:nvSpPr>
          <p:spPr>
            <a:xfrm>
              <a:off x="1345260" y="3300774"/>
              <a:ext cx="2304256" cy="338554"/>
            </a:xfrm>
            <a:prstGeom prst="rect">
              <a:avLst/>
            </a:prstGeom>
            <a:noFill/>
          </p:spPr>
          <p:txBody>
            <a:bodyPr wrap="square" lIns="0" rtlCol="0">
              <a:spAutoFit/>
            </a:bodyPr>
            <a:lstStyle/>
            <a:p>
              <a:pPr algn="ctr"/>
              <a:r>
                <a:rPr lang="en-US" sz="1600" b="0" dirty="0">
                  <a:solidFill>
                    <a:schemeClr val="bg1"/>
                  </a:solidFill>
                </a:rPr>
                <a:t>b2b@centimfe.com</a:t>
              </a:r>
            </a:p>
          </p:txBody>
        </p:sp>
      </p:grpSp>
    </p:spTree>
    <p:extLst>
      <p:ext uri="{BB962C8B-B14F-4D97-AF65-F5344CB8AC3E}">
        <p14:creationId xmlns:p14="http://schemas.microsoft.com/office/powerpoint/2010/main" val="171517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718" r:id="rId2"/>
    <p:sldLayoutId id="2147483684" r:id="rId3"/>
    <p:sldLayoutId id="2147483720" r:id="rId4"/>
    <p:sldLayoutId id="214748371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6">
            <a:extLst>
              <a:ext uri="{FF2B5EF4-FFF2-40B4-BE49-F238E27FC236}">
                <a16:creationId xmlns:a16="http://schemas.microsoft.com/office/drawing/2014/main" id="{B1983B11-6BC7-4263-8DC3-9C20E9CE6707}"/>
              </a:ext>
            </a:extLst>
          </p:cNvPr>
          <p:cNvSpPr txBox="1"/>
          <p:nvPr/>
        </p:nvSpPr>
        <p:spPr>
          <a:xfrm>
            <a:off x="611560" y="3579862"/>
            <a:ext cx="4488512" cy="954107"/>
          </a:xfrm>
          <a:prstGeom prst="rect">
            <a:avLst/>
          </a:prstGeom>
          <a:noFill/>
        </p:spPr>
        <p:txBody>
          <a:bodyPr wrap="square" rtlCol="0">
            <a:spAutoFit/>
          </a:bodyPr>
          <a:lstStyle/>
          <a:p>
            <a:r>
              <a:rPr lang="en-US" sz="2800" b="1" dirty="0">
                <a:solidFill>
                  <a:srgbClr val="F8766E"/>
                </a:solidFill>
                <a:latin typeface="Century Gothic" pitchFamily="34" charset="0"/>
              </a:rPr>
              <a:t>Insert TITLE</a:t>
            </a:r>
          </a:p>
          <a:p>
            <a:r>
              <a:rPr lang="en-US" sz="2800" dirty="0">
                <a:solidFill>
                  <a:srgbClr val="F8766E"/>
                </a:solidFill>
                <a:latin typeface="Century Gothic" pitchFamily="34" charset="0"/>
              </a:rPr>
              <a:t>Insert SUBTITLE</a:t>
            </a:r>
            <a:endParaRPr lang="en-GB" sz="2800" dirty="0">
              <a:solidFill>
                <a:srgbClr val="F8766E"/>
              </a:solidFill>
              <a:latin typeface="Century Gothic" pitchFamily="34" charset="0"/>
            </a:endParaRPr>
          </a:p>
        </p:txBody>
      </p:sp>
    </p:spTree>
    <p:extLst>
      <p:ext uri="{BB962C8B-B14F-4D97-AF65-F5344CB8AC3E}">
        <p14:creationId xmlns:p14="http://schemas.microsoft.com/office/powerpoint/2010/main" val="135304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792" y="1203598"/>
            <a:ext cx="7844640" cy="430887"/>
          </a:xfrm>
          <a:prstGeom prst="rect">
            <a:avLst/>
          </a:prstGeom>
          <a:noFill/>
        </p:spPr>
        <p:txBody>
          <a:bodyPr wrap="square" lIns="0" rtlCol="0">
            <a:spAutoFit/>
          </a:bodyPr>
          <a:lstStyle/>
          <a:p>
            <a:r>
              <a:rPr lang="en-US" sz="1100" dirty="0">
                <a:solidFill>
                  <a:schemeClr val="tx1">
                    <a:lumMod val="75000"/>
                    <a:lumOff val="25000"/>
                  </a:schemeClr>
                </a:solidFill>
              </a:rPr>
              <a:t>Insert brief description of the leading </a:t>
            </a:r>
            <a:r>
              <a:rPr lang="en-US" sz="1100" dirty="0" err="1">
                <a:solidFill>
                  <a:schemeClr val="tx1">
                    <a:lumMod val="75000"/>
                    <a:lumOff val="25000"/>
                  </a:schemeClr>
                </a:solidFill>
              </a:rPr>
              <a:t>organisation</a:t>
            </a:r>
            <a:r>
              <a:rPr lang="en-US" sz="1100" dirty="0">
                <a:solidFill>
                  <a:schemeClr val="tx1">
                    <a:lumMod val="75000"/>
                    <a:lumOff val="25000"/>
                  </a:schemeClr>
                </a:solidFill>
              </a:rPr>
              <a:t>: Name, Personnel, Size, Products/Services/Technical areas and R&amp;D project expertise.</a:t>
            </a:r>
          </a:p>
        </p:txBody>
      </p:sp>
      <p:sp>
        <p:nvSpPr>
          <p:cNvPr id="5" name="Rectangle 23"/>
          <p:cNvSpPr/>
          <p:nvPr/>
        </p:nvSpPr>
        <p:spPr>
          <a:xfrm>
            <a:off x="611560" y="805666"/>
            <a:ext cx="5473141" cy="396044"/>
          </a:xfrm>
          <a:prstGeom prst="rect">
            <a:avLst/>
          </a:prstGeom>
        </p:spPr>
        <p:txBody>
          <a:bodyPr wrap="square" lIns="0" tIns="0" rIns="0" bIns="0" anchor="t" anchorCtr="0">
            <a:noAutofit/>
          </a:bodyPr>
          <a:lstStyle/>
          <a:p>
            <a:r>
              <a:rPr lang="en-GB" sz="2400" b="1" dirty="0">
                <a:solidFill>
                  <a:srgbClr val="F8766E"/>
                </a:solidFill>
                <a:latin typeface="+mj-lt"/>
                <a:cs typeface="Arial" panose="020B0604020202020204" pitchFamily="34" charset="0"/>
              </a:rPr>
              <a:t>ORGANISATION PROFILE</a:t>
            </a:r>
          </a:p>
          <a:p>
            <a:endParaRPr lang="en-GB" sz="2400" b="1" dirty="0">
              <a:solidFill>
                <a:srgbClr val="F8766E"/>
              </a:solidFill>
              <a:latin typeface="+mj-lt"/>
              <a:cs typeface="Arial" panose="020B0604020202020204" pitchFamily="34" charset="0"/>
            </a:endParaRPr>
          </a:p>
        </p:txBody>
      </p:sp>
    </p:spTree>
    <p:extLst>
      <p:ext uri="{BB962C8B-B14F-4D97-AF65-F5344CB8AC3E}">
        <p14:creationId xmlns:p14="http://schemas.microsoft.com/office/powerpoint/2010/main" val="304054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044" y="1203598"/>
            <a:ext cx="7861388" cy="2800767"/>
          </a:xfrm>
          <a:prstGeom prst="rect">
            <a:avLst/>
          </a:prstGeom>
          <a:noFill/>
        </p:spPr>
        <p:txBody>
          <a:bodyPr wrap="square" lIns="0" rtlCol="0">
            <a:spAutoFit/>
          </a:bodyPr>
          <a:lstStyle/>
          <a:p>
            <a:r>
              <a:rPr lang="en-US" sz="1100" b="1" dirty="0">
                <a:solidFill>
                  <a:schemeClr val="tx1">
                    <a:lumMod val="75000"/>
                    <a:lumOff val="25000"/>
                  </a:schemeClr>
                </a:solidFill>
              </a:rPr>
              <a:t>Vision</a:t>
            </a:r>
            <a:r>
              <a:rPr lang="en-US" sz="1100" dirty="0">
                <a:solidFill>
                  <a:schemeClr val="tx1">
                    <a:lumMod val="75000"/>
                    <a:lumOff val="25000"/>
                  </a:schemeClr>
                </a:solidFill>
              </a:rPr>
              <a:t>: main project goal</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1100" b="1" dirty="0">
                <a:solidFill>
                  <a:schemeClr val="tx1">
                    <a:lumMod val="75000"/>
                    <a:lumOff val="25000"/>
                  </a:schemeClr>
                </a:solidFill>
              </a:rPr>
              <a:t>Motivation</a:t>
            </a:r>
            <a:r>
              <a:rPr lang="en-US" sz="1100" dirty="0">
                <a:solidFill>
                  <a:schemeClr val="tx1">
                    <a:lumMod val="75000"/>
                    <a:lumOff val="25000"/>
                  </a:schemeClr>
                </a:solidFill>
              </a:rPr>
              <a:t>: why the project is necessary</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1100" b="1" dirty="0">
                <a:solidFill>
                  <a:schemeClr val="tx1">
                    <a:lumMod val="75000"/>
                    <a:lumOff val="25000"/>
                  </a:schemeClr>
                </a:solidFill>
              </a:rPr>
              <a:t>Content</a:t>
            </a:r>
            <a:r>
              <a:rPr lang="en-US" sz="1100" dirty="0">
                <a:solidFill>
                  <a:schemeClr val="tx1">
                    <a:lumMod val="75000"/>
                    <a:lumOff val="25000"/>
                  </a:schemeClr>
                </a:solidFill>
              </a:rPr>
              <a:t>: which are the developments to be made in the project</a:t>
            </a:r>
          </a:p>
          <a:p>
            <a:endParaRPr lang="en-US" sz="1100" dirty="0">
              <a:solidFill>
                <a:schemeClr val="tx1">
                  <a:lumMod val="75000"/>
                  <a:lumOff val="25000"/>
                </a:schemeClr>
              </a:solidFill>
            </a:endParaRPr>
          </a:p>
        </p:txBody>
      </p:sp>
      <p:sp>
        <p:nvSpPr>
          <p:cNvPr id="6" name="Rectangle 23">
            <a:extLst>
              <a:ext uri="{FF2B5EF4-FFF2-40B4-BE49-F238E27FC236}">
                <a16:creationId xmlns:a16="http://schemas.microsoft.com/office/drawing/2014/main" id="{825D5351-4E08-4E24-A961-8D879AF99064}"/>
              </a:ext>
            </a:extLst>
          </p:cNvPr>
          <p:cNvSpPr/>
          <p:nvPr/>
        </p:nvSpPr>
        <p:spPr>
          <a:xfrm>
            <a:off x="611560" y="805666"/>
            <a:ext cx="5473141" cy="396044"/>
          </a:xfrm>
          <a:prstGeom prst="rect">
            <a:avLst/>
          </a:prstGeom>
        </p:spPr>
        <p:txBody>
          <a:bodyPr wrap="square" lIns="0" tIns="0" rIns="0" bIns="0" anchor="t" anchorCtr="0">
            <a:noAutofit/>
          </a:bodyPr>
          <a:lstStyle/>
          <a:p>
            <a:r>
              <a:rPr lang="en-GB" sz="2400" b="1" dirty="0">
                <a:solidFill>
                  <a:srgbClr val="F8766E"/>
                </a:solidFill>
                <a:cs typeface="Arial" panose="020B0604020202020204" pitchFamily="34" charset="0"/>
              </a:rPr>
              <a:t>PROPOSAL INTRODUCTION (I)</a:t>
            </a:r>
          </a:p>
          <a:p>
            <a:endParaRPr lang="en-GB" sz="2400" b="1" dirty="0">
              <a:solidFill>
                <a:srgbClr val="F8766E"/>
              </a:solidFill>
              <a:latin typeface="+mj-lt"/>
              <a:cs typeface="Arial" panose="020B0604020202020204" pitchFamily="34" charset="0"/>
            </a:endParaRPr>
          </a:p>
        </p:txBody>
      </p:sp>
    </p:spTree>
    <p:extLst>
      <p:ext uri="{BB962C8B-B14F-4D97-AF65-F5344CB8AC3E}">
        <p14:creationId xmlns:p14="http://schemas.microsoft.com/office/powerpoint/2010/main" val="381078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203598"/>
            <a:ext cx="7920880" cy="2462213"/>
          </a:xfrm>
          <a:prstGeom prst="rect">
            <a:avLst/>
          </a:prstGeom>
          <a:noFill/>
        </p:spPr>
        <p:txBody>
          <a:bodyPr wrap="square" lIns="0" rtlCol="0">
            <a:spAutoFit/>
          </a:bodyPr>
          <a:lstStyle/>
          <a:p>
            <a:r>
              <a:rPr lang="en-US" sz="1100" b="1" dirty="0">
                <a:solidFill>
                  <a:schemeClr val="tx1">
                    <a:lumMod val="75000"/>
                    <a:lumOff val="25000"/>
                  </a:schemeClr>
                </a:solidFill>
              </a:rPr>
              <a:t>Expected outcome: </a:t>
            </a:r>
            <a:r>
              <a:rPr lang="en-US" sz="1100" dirty="0">
                <a:solidFill>
                  <a:schemeClr val="tx1">
                    <a:lumMod val="75000"/>
                    <a:lumOff val="25000"/>
                  </a:schemeClr>
                </a:solidFill>
              </a:rPr>
              <a:t>descriptions of the results to be obtained in the project</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1100" b="1" dirty="0">
                <a:solidFill>
                  <a:schemeClr val="tx1">
                    <a:lumMod val="75000"/>
                    <a:lumOff val="25000"/>
                  </a:schemeClr>
                </a:solidFill>
              </a:rPr>
              <a:t>Impacts</a:t>
            </a:r>
            <a:r>
              <a:rPr lang="en-US" sz="1100" dirty="0">
                <a:solidFill>
                  <a:schemeClr val="tx1">
                    <a:lumMod val="75000"/>
                    <a:lumOff val="25000"/>
                  </a:schemeClr>
                </a:solidFill>
              </a:rPr>
              <a:t>: what will be the expected market impact of the project</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1100" b="1" dirty="0">
                <a:solidFill>
                  <a:schemeClr val="tx1">
                    <a:lumMod val="75000"/>
                    <a:lumOff val="25000"/>
                  </a:schemeClr>
                </a:solidFill>
              </a:rPr>
              <a:t>Schedule</a:t>
            </a:r>
            <a:r>
              <a:rPr lang="en-US" sz="1100" dirty="0">
                <a:solidFill>
                  <a:schemeClr val="tx1">
                    <a:lumMod val="75000"/>
                    <a:lumOff val="25000"/>
                  </a:schemeClr>
                </a:solidFill>
              </a:rPr>
              <a:t>: start and end dates for the project. Duration.</a:t>
            </a:r>
            <a:endParaRPr lang="en-US" sz="1100" u="sng" dirty="0">
              <a:solidFill>
                <a:schemeClr val="tx1">
                  <a:lumMod val="75000"/>
                  <a:lumOff val="25000"/>
                </a:schemeClr>
              </a:solidFill>
            </a:endParaRPr>
          </a:p>
        </p:txBody>
      </p:sp>
      <p:sp>
        <p:nvSpPr>
          <p:cNvPr id="8" name="Rectangle 23">
            <a:extLst>
              <a:ext uri="{FF2B5EF4-FFF2-40B4-BE49-F238E27FC236}">
                <a16:creationId xmlns:a16="http://schemas.microsoft.com/office/drawing/2014/main" id="{08C182E2-9E8F-4977-AE5E-514AC8429B73}"/>
              </a:ext>
            </a:extLst>
          </p:cNvPr>
          <p:cNvSpPr/>
          <p:nvPr/>
        </p:nvSpPr>
        <p:spPr>
          <a:xfrm>
            <a:off x="611560" y="805666"/>
            <a:ext cx="5473141" cy="396044"/>
          </a:xfrm>
          <a:prstGeom prst="rect">
            <a:avLst/>
          </a:prstGeom>
        </p:spPr>
        <p:txBody>
          <a:bodyPr wrap="square" lIns="0" tIns="0" rIns="0" bIns="0" anchor="t" anchorCtr="0">
            <a:noAutofit/>
          </a:bodyPr>
          <a:lstStyle/>
          <a:p>
            <a:r>
              <a:rPr lang="en-GB" sz="2400" b="1" dirty="0">
                <a:solidFill>
                  <a:srgbClr val="F8766E"/>
                </a:solidFill>
                <a:cs typeface="Arial" panose="020B0604020202020204" pitchFamily="34" charset="0"/>
              </a:rPr>
              <a:t>PROPOSAL INTRODUCTION (II)</a:t>
            </a:r>
          </a:p>
          <a:p>
            <a:endParaRPr lang="en-GB" sz="2400" b="1" dirty="0">
              <a:solidFill>
                <a:srgbClr val="F8766E"/>
              </a:solidFill>
              <a:latin typeface="+mj-lt"/>
              <a:cs typeface="Arial" panose="020B0604020202020204" pitchFamily="34" charset="0"/>
            </a:endParaRPr>
          </a:p>
        </p:txBody>
      </p:sp>
    </p:spTree>
    <p:extLst>
      <p:ext uri="{BB962C8B-B14F-4D97-AF65-F5344CB8AC3E}">
        <p14:creationId xmlns:p14="http://schemas.microsoft.com/office/powerpoint/2010/main" val="217769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664" y="1203598"/>
            <a:ext cx="7853768" cy="1954381"/>
          </a:xfrm>
          <a:prstGeom prst="rect">
            <a:avLst/>
          </a:prstGeom>
          <a:noFill/>
        </p:spPr>
        <p:txBody>
          <a:bodyPr wrap="square" lIns="0" rtlCol="0">
            <a:spAutoFit/>
          </a:bodyPr>
          <a:lstStyle/>
          <a:p>
            <a:r>
              <a:rPr lang="en-US" sz="1100" b="1" dirty="0">
                <a:solidFill>
                  <a:schemeClr val="tx1">
                    <a:lumMod val="75000"/>
                    <a:lumOff val="25000"/>
                  </a:schemeClr>
                </a:solidFill>
              </a:rPr>
              <a:t>Current</a:t>
            </a:r>
            <a:r>
              <a:rPr lang="en-US" sz="1100" dirty="0">
                <a:solidFill>
                  <a:schemeClr val="tx1">
                    <a:lumMod val="75000"/>
                    <a:lumOff val="25000"/>
                  </a:schemeClr>
                </a:solidFill>
              </a:rPr>
              <a:t> Consortium: list of partners already involved in the project </a:t>
            </a: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endParaRPr lang="en-US" sz="1100" dirty="0">
              <a:solidFill>
                <a:schemeClr val="tx1">
                  <a:lumMod val="75000"/>
                  <a:lumOff val="25000"/>
                </a:schemeClr>
              </a:solidFill>
            </a:endParaRPr>
          </a:p>
          <a:p>
            <a:r>
              <a:rPr lang="en-US" sz="1100" b="1" dirty="0">
                <a:solidFill>
                  <a:schemeClr val="tx1">
                    <a:lumMod val="75000"/>
                    <a:lumOff val="25000"/>
                  </a:schemeClr>
                </a:solidFill>
              </a:rPr>
              <a:t>Partner search</a:t>
            </a:r>
            <a:r>
              <a:rPr lang="en-US" sz="1100" dirty="0">
                <a:solidFill>
                  <a:schemeClr val="tx1">
                    <a:lumMod val="75000"/>
                    <a:lumOff val="25000"/>
                  </a:schemeClr>
                </a:solidFill>
              </a:rPr>
              <a:t>: type of partner searched and countries of origin (if necessary). </a:t>
            </a:r>
          </a:p>
        </p:txBody>
      </p:sp>
      <p:sp>
        <p:nvSpPr>
          <p:cNvPr id="6" name="Rectangle 23">
            <a:extLst>
              <a:ext uri="{FF2B5EF4-FFF2-40B4-BE49-F238E27FC236}">
                <a16:creationId xmlns:a16="http://schemas.microsoft.com/office/drawing/2014/main" id="{B33CE9B0-E188-44F4-8FEB-F033601B3504}"/>
              </a:ext>
            </a:extLst>
          </p:cNvPr>
          <p:cNvSpPr/>
          <p:nvPr/>
        </p:nvSpPr>
        <p:spPr>
          <a:xfrm>
            <a:off x="611560" y="805666"/>
            <a:ext cx="5473141" cy="396044"/>
          </a:xfrm>
          <a:prstGeom prst="rect">
            <a:avLst/>
          </a:prstGeom>
        </p:spPr>
        <p:txBody>
          <a:bodyPr wrap="square" lIns="0" tIns="0" rIns="0" bIns="0" anchor="t" anchorCtr="0">
            <a:noAutofit/>
          </a:bodyPr>
          <a:lstStyle/>
          <a:p>
            <a:r>
              <a:rPr lang="en-GB" sz="2400" b="1" dirty="0">
                <a:solidFill>
                  <a:srgbClr val="F8766E"/>
                </a:solidFill>
                <a:cs typeface="Arial" panose="020B0604020202020204" pitchFamily="34" charset="0"/>
              </a:rPr>
              <a:t>PARTNERS</a:t>
            </a:r>
          </a:p>
          <a:p>
            <a:endParaRPr lang="en-GB" sz="2400" b="1" dirty="0">
              <a:solidFill>
                <a:srgbClr val="F8766E"/>
              </a:solidFill>
              <a:latin typeface="+mj-lt"/>
              <a:cs typeface="Arial" panose="020B0604020202020204" pitchFamily="34" charset="0"/>
            </a:endParaRPr>
          </a:p>
        </p:txBody>
      </p:sp>
    </p:spTree>
    <p:extLst>
      <p:ext uri="{BB962C8B-B14F-4D97-AF65-F5344CB8AC3E}">
        <p14:creationId xmlns:p14="http://schemas.microsoft.com/office/powerpoint/2010/main" val="101216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Resultado de imagen de logo fest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68" name="AutoShape 4" descr="Resultado de imagen de logo fest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70" name="AutoShape 6" descr="Resultado de imagen de logo fest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72" name="AutoShape 8" descr="Resultado de imagen de logo fest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82" name="AutoShape 18" descr="Resultado de imagen de prima industries log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84" name="AutoShape 20" descr="Resultado de imagen de prima industries log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86" name="AutoShape 22" descr="Resultado de imagen de prima industries log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11288" name="AutoShape 24" descr="Resultado de imagen de prima industries logo"/>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74" name="AutoShape 6" descr="Resultado de imagen de sinapse energia"/>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76" name="AutoShape 8" descr="Resultado de imagen de sinapse energia"/>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78" name="AutoShape 10" descr="Resultado de imagen de sinapse energia"/>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80" name="AutoShape 12" descr="Resultado de imagen de sinapse energia"/>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90" name="AutoShape 22" descr="Resultado de imagen de ors turkey"/>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7192" name="AutoShape 24" descr="Resultado de imagen de ors turkey"/>
          <p:cNvSpPr>
            <a:spLocks noChangeAspect="1" noChangeArrowheads="1"/>
          </p:cNvSpPr>
          <p:nvPr/>
        </p:nvSpPr>
        <p:spPr bwMode="auto">
          <a:xfrm>
            <a:off x="155575" y="561416"/>
            <a:ext cx="304800" cy="171473"/>
          </a:xfrm>
          <a:prstGeom prst="rect">
            <a:avLst/>
          </a:prstGeom>
          <a:noFill/>
        </p:spPr>
        <p:txBody>
          <a:bodyPr vert="horz" wrap="square" lIns="68589" tIns="34294" rIns="68589" bIns="34294" numCol="1" anchor="t" anchorCtr="0" compatLnSpc="1">
            <a:prstTxWarp prst="textNoShape">
              <a:avLst/>
            </a:prstTxWarp>
          </a:bodyPr>
          <a:lstStyle/>
          <a:p>
            <a:endParaRPr lang="es-ES" sz="1350"/>
          </a:p>
        </p:txBody>
      </p:sp>
      <p:sp>
        <p:nvSpPr>
          <p:cNvPr id="20" name="TextBox 3"/>
          <p:cNvSpPr txBox="1"/>
          <p:nvPr/>
        </p:nvSpPr>
        <p:spPr>
          <a:xfrm>
            <a:off x="614735" y="1203598"/>
            <a:ext cx="7701681" cy="261610"/>
          </a:xfrm>
          <a:prstGeom prst="rect">
            <a:avLst/>
          </a:prstGeom>
          <a:noFill/>
        </p:spPr>
        <p:txBody>
          <a:bodyPr wrap="square" lIns="0" rtlCol="0">
            <a:spAutoFit/>
          </a:bodyPr>
          <a:lstStyle/>
          <a:p>
            <a:r>
              <a:rPr lang="en-US" sz="1100" b="1" dirty="0">
                <a:solidFill>
                  <a:schemeClr val="tx1">
                    <a:lumMod val="75000"/>
                    <a:lumOff val="25000"/>
                  </a:schemeClr>
                </a:solidFill>
              </a:rPr>
              <a:t>Contact info</a:t>
            </a:r>
            <a:r>
              <a:rPr lang="en-US" sz="1100" dirty="0">
                <a:solidFill>
                  <a:schemeClr val="tx1">
                    <a:lumMod val="75000"/>
                    <a:lumOff val="25000"/>
                  </a:schemeClr>
                </a:solidFill>
              </a:rPr>
              <a:t>: of the person who submits the project proposal</a:t>
            </a:r>
          </a:p>
        </p:txBody>
      </p:sp>
      <p:sp>
        <p:nvSpPr>
          <p:cNvPr id="19" name="Rectangle 23">
            <a:extLst>
              <a:ext uri="{FF2B5EF4-FFF2-40B4-BE49-F238E27FC236}">
                <a16:creationId xmlns:a16="http://schemas.microsoft.com/office/drawing/2014/main" id="{1378DB3A-012E-434E-B6C0-2B4644F0DDFF}"/>
              </a:ext>
            </a:extLst>
          </p:cNvPr>
          <p:cNvSpPr/>
          <p:nvPr/>
        </p:nvSpPr>
        <p:spPr>
          <a:xfrm>
            <a:off x="611560" y="805666"/>
            <a:ext cx="5473141" cy="396044"/>
          </a:xfrm>
          <a:prstGeom prst="rect">
            <a:avLst/>
          </a:prstGeom>
        </p:spPr>
        <p:txBody>
          <a:bodyPr wrap="square" lIns="0" tIns="0" rIns="0" bIns="0" anchor="t" anchorCtr="0">
            <a:noAutofit/>
          </a:bodyPr>
          <a:lstStyle/>
          <a:p>
            <a:r>
              <a:rPr lang="en-GB" sz="2400" b="1" dirty="0">
                <a:solidFill>
                  <a:srgbClr val="F8766E"/>
                </a:solidFill>
                <a:cs typeface="Arial" panose="020B0604020202020204" pitchFamily="34" charset="0"/>
              </a:rPr>
              <a:t>CONTACT INFO</a:t>
            </a:r>
          </a:p>
        </p:txBody>
      </p:sp>
    </p:spTree>
    <p:extLst>
      <p:ext uri="{BB962C8B-B14F-4D97-AF65-F5344CB8AC3E}">
        <p14:creationId xmlns:p14="http://schemas.microsoft.com/office/powerpoint/2010/main" val="172360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63043"/>
      </p:ext>
    </p:extLst>
  </p:cSld>
  <p:clrMapOvr>
    <a:masterClrMapping/>
  </p:clrMapOvr>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CC33"/>
      </a:hlink>
      <a:folHlink>
        <a:srgbClr val="55721C"/>
      </a:folHlink>
    </a:clrScheme>
    <a:fontScheme name="Personalizado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DB5BB7BB45B434EA15634F8951F784F" ma:contentTypeVersion="10" ma:contentTypeDescription="Crear nuevo documento." ma:contentTypeScope="" ma:versionID="d86b5b6c29dff46729f3d7652e70b96d">
  <xsd:schema xmlns:xsd="http://www.w3.org/2001/XMLSchema" xmlns:xs="http://www.w3.org/2001/XMLSchema" xmlns:p="http://schemas.microsoft.com/office/2006/metadata/properties" xmlns:ns2="d10814eb-5c4e-4354-84ea-4027243393a4" targetNamespace="http://schemas.microsoft.com/office/2006/metadata/properties" ma:root="true" ma:fieldsID="7a99f92e35b33078a00aa39d470c4290" ns2:_="">
    <xsd:import namespace="d10814eb-5c4e-4354-84ea-4027243393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814eb-5c4e-4354-84ea-402724339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728A2-36A4-43D5-8672-DC8267AB8728}">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 ds:uri="http://purl.org/dc/dcmitype/"/>
    <ds:schemaRef ds:uri="http://schemas.microsoft.com/office/infopath/2007/PartnerControls"/>
    <ds:schemaRef ds:uri="d10814eb-5c4e-4354-84ea-4027243393a4"/>
  </ds:schemaRefs>
</ds:datastoreItem>
</file>

<file path=customXml/itemProps2.xml><?xml version="1.0" encoding="utf-8"?>
<ds:datastoreItem xmlns:ds="http://schemas.openxmlformats.org/officeDocument/2006/customXml" ds:itemID="{810ACDB4-F662-4F20-AB01-084C1C6E8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0814eb-5c4e-4354-84ea-402724339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417236-8541-454A-AA45-A56E96FED8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18636</TotalTime>
  <Words>146</Words>
  <Application>Microsoft Office PowerPoint</Application>
  <PresentationFormat>Apresentação no Ecrã (16:9)</PresentationFormat>
  <Paragraphs>51</Paragraphs>
  <Slides>9</Slides>
  <Notes>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9</vt:i4>
      </vt:variant>
    </vt:vector>
  </HeadingPairs>
  <TitlesOfParts>
    <vt:vector size="13" baseType="lpstr">
      <vt:lpstr>Arial</vt:lpstr>
      <vt:lpstr>Calibri</vt:lpstr>
      <vt:lpstr>Century Gothic</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fernando.oliveira@centimfe.com</dc:creator>
  <cp:lastModifiedBy>Fernando Oliveira</cp:lastModifiedBy>
  <cp:revision>970</cp:revision>
  <cp:lastPrinted>2016-09-12T12:32:26Z</cp:lastPrinted>
  <dcterms:created xsi:type="dcterms:W3CDTF">2015-08-24T11:39:01Z</dcterms:created>
  <dcterms:modified xsi:type="dcterms:W3CDTF">2025-10-16T14:21:32Z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0x010100EDB5BB7BB45B434EA15634F8951F784F</vt:lpwstr>
  </property>
</Properties>
</file>